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Montserrat Medium"/>
      <p:regular r:id="rId33"/>
      <p:bold r:id="rId34"/>
      <p:italic r:id="rId35"/>
      <p:boldItalic r:id="rId36"/>
    </p:embeddedFont>
    <p:embeddedFont>
      <p:font typeface="Pacifico"/>
      <p:regular r:id="rId37"/>
    </p:embeddedFont>
    <p:embeddedFont>
      <p:font typeface="Maven Pro Medium"/>
      <p:regular r:id="rId38"/>
      <p:bold r:id="rId39"/>
    </p:embeddedFont>
    <p:embeddedFont>
      <p:font typeface="Comfortaa Medium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F7118EA-2DDD-488C-B1AC-DE57AB61CC83}">
  <a:tblStyle styleId="{EF7118EA-2DDD-488C-B1AC-DE57AB61CC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omfortaaMedium-regular.fntdata"/><Relationship Id="rId20" Type="http://schemas.openxmlformats.org/officeDocument/2006/relationships/slide" Target="slides/slide14.xml"/><Relationship Id="rId41" Type="http://schemas.openxmlformats.org/officeDocument/2006/relationships/font" Target="fonts/ComfortaaMedium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MontserratMedium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MontserratMedium-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Medium-bold.fntdata"/><Relationship Id="rId15" Type="http://schemas.openxmlformats.org/officeDocument/2006/relationships/slide" Target="slides/slide9.xml"/><Relationship Id="rId37" Type="http://schemas.openxmlformats.org/officeDocument/2006/relationships/font" Target="fonts/Pacifico-regular.fntdata"/><Relationship Id="rId14" Type="http://schemas.openxmlformats.org/officeDocument/2006/relationships/slide" Target="slides/slide8.xml"/><Relationship Id="rId36" Type="http://schemas.openxmlformats.org/officeDocument/2006/relationships/font" Target="fonts/MontserratMedium-boldItalic.fntdata"/><Relationship Id="rId17" Type="http://schemas.openxmlformats.org/officeDocument/2006/relationships/slide" Target="slides/slide11.xml"/><Relationship Id="rId39" Type="http://schemas.openxmlformats.org/officeDocument/2006/relationships/font" Target="fonts/MavenProMedium-bold.fntdata"/><Relationship Id="rId16" Type="http://schemas.openxmlformats.org/officeDocument/2006/relationships/slide" Target="slides/slide10.xml"/><Relationship Id="rId38" Type="http://schemas.openxmlformats.org/officeDocument/2006/relationships/font" Target="fonts/MavenProMedium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bbedd6df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ebbedd6d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ebbedd6dfa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ebbedd6dfa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ebbedd6dfa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ebbedd6dfa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bbedd6dfa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ebbedd6df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ebae87e5d5_0_1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ebae87e5d5_0_1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ebbedd6df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ebbedd6df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ebbedd6dfa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ebbedd6dfa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ebae87e5d5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ebae87e5d5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ef046759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ef046759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f046759e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ef046759e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ef046759e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ef046759e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a6171f8a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ea6171f8a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ef29c8fc8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ef29c8fc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ef29c8fc83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ef29c8fc83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ef29c8fc83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ef29c8fc83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ef29c8fc83_1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ef29c8fc83_1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ef3db152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ef3db152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ef3db1528b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ef3db1528b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ef3db1528b_0_8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ef3db1528b_0_8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ca7e17e5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eca7e17e5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ca7e17e5d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eca7e17e5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ebbedd6df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ebbedd6df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ebbedd6df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ebbedd6df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eca7e17e5d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eca7e17e5d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eca7e17e5d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eca7e17e5d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bbedd6df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ebbedd6df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3822525" y="876138"/>
            <a:ext cx="4810200" cy="3476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3920175" y="988038"/>
            <a:ext cx="4614900" cy="325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3"/>
          <p:cNvSpPr/>
          <p:nvPr/>
        </p:nvSpPr>
        <p:spPr>
          <a:xfrm rot="10800000">
            <a:off x="3438975" y="876076"/>
            <a:ext cx="481200" cy="4812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type="title"/>
          </p:nvPr>
        </p:nvSpPr>
        <p:spPr>
          <a:xfrm>
            <a:off x="511275" y="714476"/>
            <a:ext cx="2533800" cy="222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37474F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0" y="0"/>
            <a:ext cx="4568400" cy="5143500"/>
          </a:xfrm>
          <a:prstGeom prst="rect">
            <a:avLst/>
          </a:pr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6795047" y="584570"/>
            <a:ext cx="143700" cy="143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6795047" y="4415195"/>
            <a:ext cx="143700" cy="143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" name="Google Shape;62;p14"/>
          <p:cNvCxnSpPr/>
          <p:nvPr/>
        </p:nvCxnSpPr>
        <p:spPr>
          <a:xfrm>
            <a:off x="4895600" y="656926"/>
            <a:ext cx="3942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" name="Google Shape;63;p14"/>
          <p:cNvCxnSpPr/>
          <p:nvPr/>
        </p:nvCxnSpPr>
        <p:spPr>
          <a:xfrm>
            <a:off x="4895600" y="4487700"/>
            <a:ext cx="3942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" name="Google Shape;64;p14"/>
          <p:cNvSpPr txBox="1"/>
          <p:nvPr>
            <p:ph type="title"/>
          </p:nvPr>
        </p:nvSpPr>
        <p:spPr>
          <a:xfrm>
            <a:off x="312850" y="1069200"/>
            <a:ext cx="3942600" cy="3005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4891175" y="1069200"/>
            <a:ext cx="3942600" cy="3005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AUTOLAYOUT_2">
    <p:bg>
      <p:bgPr>
        <a:solidFill>
          <a:srgbClr val="FFFFFF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0" y="0"/>
            <a:ext cx="35352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4108825" y="636500"/>
            <a:ext cx="1944900" cy="579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6529975" y="636500"/>
            <a:ext cx="1944900" cy="579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4108825" y="2828200"/>
            <a:ext cx="1944900" cy="579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6529975" y="2828200"/>
            <a:ext cx="1944900" cy="579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388425" y="636500"/>
            <a:ext cx="2789700" cy="579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>
            <p:ph type="title"/>
          </p:nvPr>
        </p:nvSpPr>
        <p:spPr>
          <a:xfrm>
            <a:off x="311400" y="770525"/>
            <a:ext cx="2866800" cy="375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4024825" y="694325"/>
            <a:ext cx="2143800" cy="1700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7" name="Google Shape;77;p15"/>
          <p:cNvSpPr txBox="1"/>
          <p:nvPr>
            <p:ph idx="2" type="body"/>
          </p:nvPr>
        </p:nvSpPr>
        <p:spPr>
          <a:xfrm>
            <a:off x="6430525" y="694325"/>
            <a:ext cx="2143800" cy="1700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8" name="Google Shape;78;p15"/>
          <p:cNvSpPr txBox="1"/>
          <p:nvPr>
            <p:ph idx="3" type="body"/>
          </p:nvPr>
        </p:nvSpPr>
        <p:spPr>
          <a:xfrm>
            <a:off x="4024825" y="2886100"/>
            <a:ext cx="2143800" cy="1700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9" name="Google Shape;79;p15"/>
          <p:cNvSpPr txBox="1"/>
          <p:nvPr>
            <p:ph idx="4" type="body"/>
          </p:nvPr>
        </p:nvSpPr>
        <p:spPr>
          <a:xfrm>
            <a:off x="6430525" y="2886100"/>
            <a:ext cx="2143800" cy="1700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0" name="Google Shape;8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AUTOLAYOUT_3">
    <p:bg>
      <p:bgPr>
        <a:solidFill>
          <a:srgbClr val="FFFFFF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/>
          <p:nvPr/>
        </p:nvSpPr>
        <p:spPr>
          <a:xfrm>
            <a:off x="0" y="0"/>
            <a:ext cx="35850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/>
          <p:nvPr/>
        </p:nvSpPr>
        <p:spPr>
          <a:xfrm>
            <a:off x="4108825" y="636500"/>
            <a:ext cx="1944900" cy="579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/>
          <p:nvPr/>
        </p:nvSpPr>
        <p:spPr>
          <a:xfrm>
            <a:off x="388425" y="636500"/>
            <a:ext cx="2789700" cy="579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 txBox="1"/>
          <p:nvPr>
            <p:ph type="title"/>
          </p:nvPr>
        </p:nvSpPr>
        <p:spPr>
          <a:xfrm>
            <a:off x="308775" y="770525"/>
            <a:ext cx="2866800" cy="375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4022850" y="770525"/>
            <a:ext cx="4919400" cy="3811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AUTOLAYOUT_4">
    <p:bg>
      <p:bgPr>
        <a:solidFill>
          <a:srgbClr val="FFFFFF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/>
          <p:nvPr/>
        </p:nvSpPr>
        <p:spPr>
          <a:xfrm>
            <a:off x="2085575" y="0"/>
            <a:ext cx="70584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17"/>
          <p:cNvSpPr/>
          <p:nvPr/>
        </p:nvSpPr>
        <p:spPr>
          <a:xfrm>
            <a:off x="149" y="-27"/>
            <a:ext cx="521400" cy="10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521314" y="-27"/>
            <a:ext cx="521400" cy="102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/>
          <p:nvPr/>
        </p:nvSpPr>
        <p:spPr>
          <a:xfrm>
            <a:off x="192078" y="226164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/>
          <p:nvPr/>
        </p:nvSpPr>
        <p:spPr>
          <a:xfrm rot="10800000">
            <a:off x="191890" y="225986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1042802" y="-27"/>
            <a:ext cx="521400" cy="10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/>
          <p:nvPr/>
        </p:nvSpPr>
        <p:spPr>
          <a:xfrm>
            <a:off x="1564118" y="-27"/>
            <a:ext cx="521400" cy="102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/>
          <p:nvPr/>
        </p:nvSpPr>
        <p:spPr>
          <a:xfrm>
            <a:off x="1234882" y="226164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7"/>
          <p:cNvSpPr/>
          <p:nvPr/>
        </p:nvSpPr>
        <p:spPr>
          <a:xfrm rot="10800000">
            <a:off x="1234694" y="225986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/>
          <p:nvPr/>
        </p:nvSpPr>
        <p:spPr>
          <a:xfrm>
            <a:off x="149" y="1028673"/>
            <a:ext cx="521400" cy="1028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7"/>
          <p:cNvSpPr/>
          <p:nvPr/>
        </p:nvSpPr>
        <p:spPr>
          <a:xfrm>
            <a:off x="521377" y="1028673"/>
            <a:ext cx="521400" cy="10287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/>
          <p:nvPr/>
        </p:nvSpPr>
        <p:spPr>
          <a:xfrm>
            <a:off x="192078" y="1254864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/>
          <p:nvPr/>
        </p:nvSpPr>
        <p:spPr>
          <a:xfrm rot="10800000">
            <a:off x="191890" y="1254686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/>
          <p:nvPr/>
        </p:nvSpPr>
        <p:spPr>
          <a:xfrm>
            <a:off x="1042802" y="1028673"/>
            <a:ext cx="521400" cy="1028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7"/>
          <p:cNvSpPr/>
          <p:nvPr/>
        </p:nvSpPr>
        <p:spPr>
          <a:xfrm>
            <a:off x="1234882" y="1254864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/>
          <p:nvPr/>
        </p:nvSpPr>
        <p:spPr>
          <a:xfrm rot="10800000">
            <a:off x="1234694" y="1254686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/>
          <p:nvPr/>
        </p:nvSpPr>
        <p:spPr>
          <a:xfrm>
            <a:off x="149" y="2057373"/>
            <a:ext cx="521400" cy="10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7"/>
          <p:cNvSpPr/>
          <p:nvPr/>
        </p:nvSpPr>
        <p:spPr>
          <a:xfrm>
            <a:off x="521314" y="2057373"/>
            <a:ext cx="521400" cy="102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7"/>
          <p:cNvSpPr/>
          <p:nvPr/>
        </p:nvSpPr>
        <p:spPr>
          <a:xfrm>
            <a:off x="192078" y="2283564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7"/>
          <p:cNvSpPr/>
          <p:nvPr/>
        </p:nvSpPr>
        <p:spPr>
          <a:xfrm rot="10800000">
            <a:off x="191890" y="2283386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7"/>
          <p:cNvSpPr/>
          <p:nvPr/>
        </p:nvSpPr>
        <p:spPr>
          <a:xfrm>
            <a:off x="1042802" y="2057373"/>
            <a:ext cx="521400" cy="10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/>
          <p:cNvSpPr/>
          <p:nvPr/>
        </p:nvSpPr>
        <p:spPr>
          <a:xfrm>
            <a:off x="1564118" y="2057373"/>
            <a:ext cx="521400" cy="102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7"/>
          <p:cNvSpPr/>
          <p:nvPr/>
        </p:nvSpPr>
        <p:spPr>
          <a:xfrm>
            <a:off x="1234882" y="2283564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7"/>
          <p:cNvSpPr/>
          <p:nvPr/>
        </p:nvSpPr>
        <p:spPr>
          <a:xfrm rot="10800000">
            <a:off x="1234694" y="2283386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7"/>
          <p:cNvSpPr/>
          <p:nvPr/>
        </p:nvSpPr>
        <p:spPr>
          <a:xfrm>
            <a:off x="149" y="3086073"/>
            <a:ext cx="521400" cy="1028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7"/>
          <p:cNvSpPr/>
          <p:nvPr/>
        </p:nvSpPr>
        <p:spPr>
          <a:xfrm>
            <a:off x="521314" y="3086073"/>
            <a:ext cx="521400" cy="10287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7"/>
          <p:cNvSpPr/>
          <p:nvPr/>
        </p:nvSpPr>
        <p:spPr>
          <a:xfrm>
            <a:off x="192078" y="3312264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/>
          <p:nvPr/>
        </p:nvSpPr>
        <p:spPr>
          <a:xfrm rot="10800000">
            <a:off x="191890" y="3312086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/>
          <p:nvPr/>
        </p:nvSpPr>
        <p:spPr>
          <a:xfrm>
            <a:off x="1042802" y="3086073"/>
            <a:ext cx="521400" cy="1028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7"/>
          <p:cNvSpPr/>
          <p:nvPr/>
        </p:nvSpPr>
        <p:spPr>
          <a:xfrm>
            <a:off x="1564118" y="3086073"/>
            <a:ext cx="521400" cy="10287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7"/>
          <p:cNvSpPr/>
          <p:nvPr/>
        </p:nvSpPr>
        <p:spPr>
          <a:xfrm>
            <a:off x="1234882" y="3312264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7"/>
          <p:cNvSpPr/>
          <p:nvPr/>
        </p:nvSpPr>
        <p:spPr>
          <a:xfrm rot="10800000">
            <a:off x="1234694" y="3312086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7"/>
          <p:cNvSpPr/>
          <p:nvPr/>
        </p:nvSpPr>
        <p:spPr>
          <a:xfrm>
            <a:off x="149" y="4114773"/>
            <a:ext cx="521400" cy="10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7"/>
          <p:cNvSpPr/>
          <p:nvPr/>
        </p:nvSpPr>
        <p:spPr>
          <a:xfrm>
            <a:off x="521314" y="4114773"/>
            <a:ext cx="521400" cy="102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192078" y="4340964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7"/>
          <p:cNvSpPr/>
          <p:nvPr/>
        </p:nvSpPr>
        <p:spPr>
          <a:xfrm rot="10800000">
            <a:off x="191890" y="4340786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7"/>
          <p:cNvSpPr/>
          <p:nvPr/>
        </p:nvSpPr>
        <p:spPr>
          <a:xfrm>
            <a:off x="1042802" y="4114773"/>
            <a:ext cx="521400" cy="10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7"/>
          <p:cNvSpPr/>
          <p:nvPr/>
        </p:nvSpPr>
        <p:spPr>
          <a:xfrm>
            <a:off x="1564118" y="4114773"/>
            <a:ext cx="521400" cy="102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7"/>
          <p:cNvSpPr/>
          <p:nvPr/>
        </p:nvSpPr>
        <p:spPr>
          <a:xfrm>
            <a:off x="1234882" y="4340964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7"/>
          <p:cNvSpPr/>
          <p:nvPr/>
        </p:nvSpPr>
        <p:spPr>
          <a:xfrm rot="10800000">
            <a:off x="1234694" y="4340786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6">
  <p:cSld name="AUTOLAYOUT_6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18"/>
          <p:cNvCxnSpPr/>
          <p:nvPr/>
        </p:nvCxnSpPr>
        <p:spPr>
          <a:xfrm rot="10800000">
            <a:off x="398200" y="977175"/>
            <a:ext cx="505800" cy="0"/>
          </a:xfrm>
          <a:prstGeom prst="straightConnector1">
            <a:avLst/>
          </a:prstGeom>
          <a:noFill/>
          <a:ln cap="flat" cmpd="sng" w="19050">
            <a:solidFill>
              <a:srgbClr val="FF582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5" name="Google Shape;135;p18"/>
          <p:cNvSpPr txBox="1"/>
          <p:nvPr>
            <p:ph type="title"/>
          </p:nvPr>
        </p:nvSpPr>
        <p:spPr>
          <a:xfrm>
            <a:off x="311700" y="1153900"/>
            <a:ext cx="2655000" cy="85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6" name="Google Shape;136;p18"/>
          <p:cNvSpPr txBox="1"/>
          <p:nvPr>
            <p:ph idx="1" type="body"/>
          </p:nvPr>
        </p:nvSpPr>
        <p:spPr>
          <a:xfrm>
            <a:off x="311700" y="2022050"/>
            <a:ext cx="2655000" cy="2928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●"/>
              <a:defRPr sz="1000">
                <a:solidFill>
                  <a:srgbClr val="434343"/>
                </a:solidFill>
              </a:defRPr>
            </a:lvl1pPr>
            <a:lvl2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○"/>
              <a:defRPr sz="1000">
                <a:solidFill>
                  <a:srgbClr val="434343"/>
                </a:solidFill>
              </a:defRPr>
            </a:lvl2pPr>
            <a:lvl3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■"/>
              <a:defRPr sz="1000">
                <a:solidFill>
                  <a:srgbClr val="434343"/>
                </a:solidFill>
              </a:defRPr>
            </a:lvl3pPr>
            <a:lvl4pPr indent="-2921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●"/>
              <a:defRPr sz="1000">
                <a:solidFill>
                  <a:srgbClr val="434343"/>
                </a:solidFill>
              </a:defRPr>
            </a:lvl4pPr>
            <a:lvl5pPr indent="-2921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○"/>
              <a:defRPr sz="1000">
                <a:solidFill>
                  <a:srgbClr val="434343"/>
                </a:solidFill>
              </a:defRPr>
            </a:lvl5pPr>
            <a:lvl6pPr indent="-2921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■"/>
              <a:defRPr sz="1000">
                <a:solidFill>
                  <a:srgbClr val="434343"/>
                </a:solidFill>
              </a:defRPr>
            </a:lvl6pPr>
            <a:lvl7pPr indent="-2921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●"/>
              <a:defRPr sz="1000">
                <a:solidFill>
                  <a:srgbClr val="434343"/>
                </a:solidFill>
              </a:defRPr>
            </a:lvl7pPr>
            <a:lvl8pPr indent="-2921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○"/>
              <a:defRPr sz="1000">
                <a:solidFill>
                  <a:srgbClr val="434343"/>
                </a:solidFill>
              </a:defRPr>
            </a:lvl8pPr>
            <a:lvl9pPr indent="-2921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■"/>
              <a:defRPr sz="1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7" name="Google Shape;13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7">
  <p:cSld name="AUTOLAYOUT_7">
    <p:bg>
      <p:bgPr>
        <a:solidFill>
          <a:srgbClr val="FFFFFF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9"/>
          <p:cNvSpPr txBox="1"/>
          <p:nvPr>
            <p:ph type="title"/>
          </p:nvPr>
        </p:nvSpPr>
        <p:spPr>
          <a:xfrm rot="-5400000">
            <a:off x="-620225" y="1797500"/>
            <a:ext cx="4064100" cy="1506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1" name="Google Shape;141;p19"/>
          <p:cNvSpPr txBox="1"/>
          <p:nvPr>
            <p:ph idx="1" type="body"/>
          </p:nvPr>
        </p:nvSpPr>
        <p:spPr>
          <a:xfrm>
            <a:off x="2601000" y="518875"/>
            <a:ext cx="5913300" cy="4064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2" name="Google Shape;14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">
  <p:cSld name="AUTOLAYOUT_8">
    <p:bg>
      <p:bgPr>
        <a:solidFill>
          <a:srgbClr val="FFFFFF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0"/>
          <p:cNvSpPr/>
          <p:nvPr/>
        </p:nvSpPr>
        <p:spPr>
          <a:xfrm>
            <a:off x="0" y="0"/>
            <a:ext cx="35850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4108825" y="636500"/>
            <a:ext cx="1944900" cy="579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388425" y="636500"/>
            <a:ext cx="2789700" cy="579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0"/>
          <p:cNvSpPr txBox="1"/>
          <p:nvPr>
            <p:ph type="title"/>
          </p:nvPr>
        </p:nvSpPr>
        <p:spPr>
          <a:xfrm>
            <a:off x="308775" y="770525"/>
            <a:ext cx="2866800" cy="375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9" name="Google Shape;149;p20"/>
          <p:cNvSpPr txBox="1"/>
          <p:nvPr>
            <p:ph idx="1" type="body"/>
          </p:nvPr>
        </p:nvSpPr>
        <p:spPr>
          <a:xfrm>
            <a:off x="4022850" y="770525"/>
            <a:ext cx="4919400" cy="3811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50" name="Google Shape;15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8">
  <p:cSld name="AUTOLAYOUT_9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Google Shape;154;p21"/>
          <p:cNvSpPr txBox="1"/>
          <p:nvPr>
            <p:ph type="ctrTitle"/>
          </p:nvPr>
        </p:nvSpPr>
        <p:spPr>
          <a:xfrm>
            <a:off x="323525" y="521325"/>
            <a:ext cx="3464700" cy="1339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5" name="Google Shape;155;p21"/>
          <p:cNvSpPr txBox="1"/>
          <p:nvPr>
            <p:ph idx="1" type="body"/>
          </p:nvPr>
        </p:nvSpPr>
        <p:spPr>
          <a:xfrm>
            <a:off x="323525" y="1990875"/>
            <a:ext cx="3464700" cy="1890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9">
  <p:cSld name="AUTOLAYOUT_10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2"/>
          <p:cNvSpPr/>
          <p:nvPr/>
        </p:nvSpPr>
        <p:spPr>
          <a:xfrm rot="5400000">
            <a:off x="-47550" y="176194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2"/>
          <p:cNvSpPr/>
          <p:nvPr/>
        </p:nvSpPr>
        <p:spPr>
          <a:xfrm rot="5400000">
            <a:off x="-47550" y="4755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2"/>
          <p:cNvSpPr/>
          <p:nvPr/>
        </p:nvSpPr>
        <p:spPr>
          <a:xfrm rot="-5400000">
            <a:off x="-47416" y="47628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2"/>
          <p:cNvSpPr/>
          <p:nvPr/>
        </p:nvSpPr>
        <p:spPr>
          <a:xfrm rot="5400000">
            <a:off x="1476378" y="176194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2"/>
          <p:cNvSpPr/>
          <p:nvPr/>
        </p:nvSpPr>
        <p:spPr>
          <a:xfrm rot="-5400000">
            <a:off x="1690750" y="4548000"/>
            <a:ext cx="428700" cy="762000"/>
          </a:xfrm>
          <a:prstGeom prst="rtTriangl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2"/>
          <p:cNvSpPr/>
          <p:nvPr/>
        </p:nvSpPr>
        <p:spPr>
          <a:xfrm rot="-5400000">
            <a:off x="1476512" y="47628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2"/>
          <p:cNvSpPr/>
          <p:nvPr/>
        </p:nvSpPr>
        <p:spPr>
          <a:xfrm flipH="1" rot="-5400000">
            <a:off x="714548" y="176194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2"/>
          <p:cNvSpPr/>
          <p:nvPr/>
        </p:nvSpPr>
        <p:spPr>
          <a:xfrm rot="5400000">
            <a:off x="-47550" y="904795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2"/>
          <p:cNvSpPr/>
          <p:nvPr/>
        </p:nvSpPr>
        <p:spPr>
          <a:xfrm rot="-5400000">
            <a:off x="1476512" y="1333525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2"/>
          <p:cNvSpPr/>
          <p:nvPr/>
        </p:nvSpPr>
        <p:spPr>
          <a:xfrm flipH="1" rot="-5400000">
            <a:off x="714548" y="4755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2"/>
          <p:cNvSpPr/>
          <p:nvPr/>
        </p:nvSpPr>
        <p:spPr>
          <a:xfrm flipH="1" rot="-5400000">
            <a:off x="714548" y="904795"/>
            <a:ext cx="857100" cy="7620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2"/>
          <p:cNvSpPr/>
          <p:nvPr/>
        </p:nvSpPr>
        <p:spPr>
          <a:xfrm rot="-5400000">
            <a:off x="166784" y="4548000"/>
            <a:ext cx="4287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2"/>
          <p:cNvSpPr/>
          <p:nvPr/>
        </p:nvSpPr>
        <p:spPr>
          <a:xfrm flipH="1" rot="-5400000">
            <a:off x="166707" y="-166445"/>
            <a:ext cx="4287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2"/>
          <p:cNvSpPr/>
          <p:nvPr/>
        </p:nvSpPr>
        <p:spPr>
          <a:xfrm flipH="1" rot="-5400000">
            <a:off x="1690635" y="-166445"/>
            <a:ext cx="4287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2"/>
          <p:cNvSpPr/>
          <p:nvPr/>
        </p:nvSpPr>
        <p:spPr>
          <a:xfrm flipH="1" rot="5400000">
            <a:off x="714337" y="47628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2"/>
          <p:cNvSpPr/>
          <p:nvPr/>
        </p:nvSpPr>
        <p:spPr>
          <a:xfrm flipH="1" rot="5400000">
            <a:off x="714337" y="1333525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2"/>
          <p:cNvSpPr/>
          <p:nvPr/>
        </p:nvSpPr>
        <p:spPr>
          <a:xfrm rot="-5400000">
            <a:off x="-47416" y="1333525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2"/>
          <p:cNvSpPr/>
          <p:nvPr/>
        </p:nvSpPr>
        <p:spPr>
          <a:xfrm rot="5400000">
            <a:off x="1476378" y="4755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2"/>
          <p:cNvSpPr/>
          <p:nvPr/>
        </p:nvSpPr>
        <p:spPr>
          <a:xfrm rot="5400000">
            <a:off x="1476378" y="904795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2"/>
          <p:cNvSpPr/>
          <p:nvPr/>
        </p:nvSpPr>
        <p:spPr>
          <a:xfrm flipH="1" rot="5400000">
            <a:off x="928614" y="4548000"/>
            <a:ext cx="4287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2"/>
          <p:cNvSpPr/>
          <p:nvPr/>
        </p:nvSpPr>
        <p:spPr>
          <a:xfrm rot="5400000">
            <a:off x="928614" y="-166445"/>
            <a:ext cx="4287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2"/>
          <p:cNvSpPr/>
          <p:nvPr/>
        </p:nvSpPr>
        <p:spPr>
          <a:xfrm rot="5400000">
            <a:off x="-47550" y="3476366"/>
            <a:ext cx="857100" cy="762000"/>
          </a:xfrm>
          <a:prstGeom prst="triangle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2"/>
          <p:cNvSpPr/>
          <p:nvPr/>
        </p:nvSpPr>
        <p:spPr>
          <a:xfrm rot="-5400000">
            <a:off x="-47416" y="2190706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2"/>
          <p:cNvSpPr/>
          <p:nvPr/>
        </p:nvSpPr>
        <p:spPr>
          <a:xfrm rot="5400000">
            <a:off x="1476378" y="3476366"/>
            <a:ext cx="857100" cy="762000"/>
          </a:xfrm>
          <a:prstGeom prst="triangle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2"/>
          <p:cNvSpPr/>
          <p:nvPr/>
        </p:nvSpPr>
        <p:spPr>
          <a:xfrm rot="-5400000">
            <a:off x="1476512" y="2190706"/>
            <a:ext cx="857100" cy="762000"/>
          </a:xfrm>
          <a:prstGeom prst="triangle">
            <a:avLst>
              <a:gd fmla="val 50000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2"/>
          <p:cNvSpPr/>
          <p:nvPr/>
        </p:nvSpPr>
        <p:spPr>
          <a:xfrm flipH="1" rot="-5400000">
            <a:off x="714548" y="3476366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2"/>
          <p:cNvSpPr/>
          <p:nvPr/>
        </p:nvSpPr>
        <p:spPr>
          <a:xfrm rot="5400000">
            <a:off x="-47550" y="2619221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2"/>
          <p:cNvSpPr/>
          <p:nvPr/>
        </p:nvSpPr>
        <p:spPr>
          <a:xfrm rot="-5400000">
            <a:off x="1476512" y="304795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2"/>
          <p:cNvSpPr/>
          <p:nvPr/>
        </p:nvSpPr>
        <p:spPr>
          <a:xfrm flipH="1" rot="-5400000">
            <a:off x="714548" y="2619221"/>
            <a:ext cx="857100" cy="7620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2"/>
          <p:cNvSpPr/>
          <p:nvPr/>
        </p:nvSpPr>
        <p:spPr>
          <a:xfrm flipH="1" rot="5400000">
            <a:off x="714337" y="2190706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2"/>
          <p:cNvSpPr/>
          <p:nvPr/>
        </p:nvSpPr>
        <p:spPr>
          <a:xfrm flipH="1" rot="5400000">
            <a:off x="714337" y="304795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2"/>
          <p:cNvSpPr/>
          <p:nvPr/>
        </p:nvSpPr>
        <p:spPr>
          <a:xfrm rot="-5400000">
            <a:off x="-47416" y="304795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2"/>
          <p:cNvSpPr/>
          <p:nvPr/>
        </p:nvSpPr>
        <p:spPr>
          <a:xfrm rot="5400000">
            <a:off x="1476378" y="2619221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2"/>
          <p:cNvSpPr/>
          <p:nvPr/>
        </p:nvSpPr>
        <p:spPr>
          <a:xfrm rot="-5400000">
            <a:off x="-47416" y="3905326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2"/>
          <p:cNvSpPr/>
          <p:nvPr/>
        </p:nvSpPr>
        <p:spPr>
          <a:xfrm rot="-5400000">
            <a:off x="1476512" y="3905326"/>
            <a:ext cx="857100" cy="762000"/>
          </a:xfrm>
          <a:prstGeom prst="triangle">
            <a:avLst>
              <a:gd fmla="val 50000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2"/>
          <p:cNvSpPr/>
          <p:nvPr/>
        </p:nvSpPr>
        <p:spPr>
          <a:xfrm rot="5400000">
            <a:off x="-47550" y="4333841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2"/>
          <p:cNvSpPr/>
          <p:nvPr/>
        </p:nvSpPr>
        <p:spPr>
          <a:xfrm flipH="1" rot="-5400000">
            <a:off x="714548" y="4333841"/>
            <a:ext cx="857100" cy="7620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2"/>
          <p:cNvSpPr/>
          <p:nvPr/>
        </p:nvSpPr>
        <p:spPr>
          <a:xfrm flipH="1" rot="5400000">
            <a:off x="714337" y="3905326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2"/>
          <p:cNvSpPr/>
          <p:nvPr/>
        </p:nvSpPr>
        <p:spPr>
          <a:xfrm rot="5400000">
            <a:off x="1476416" y="4333549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0">
  <p:cSld name="AUTOLAYOUT_13">
    <p:bg>
      <p:bgPr>
        <a:solidFill>
          <a:srgbClr val="FFFFFF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0" name="Google Shape;200;p23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201" name="Google Shape;201;p23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3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3" name="Google Shape;203;p23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4" name="Google Shape;20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2">
  <p:cSld name="AUTOLAYOUT_15">
    <p:bg>
      <p:bgPr>
        <a:solidFill>
          <a:srgbClr val="FFFFFF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7" name="Google Shape;207;p24"/>
          <p:cNvCxnSpPr/>
          <p:nvPr/>
        </p:nvCxnSpPr>
        <p:spPr>
          <a:xfrm>
            <a:off x="466325" y="353995"/>
            <a:ext cx="6600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8" name="Google Shape;208;p24"/>
          <p:cNvSpPr txBox="1"/>
          <p:nvPr>
            <p:ph type="title"/>
          </p:nvPr>
        </p:nvSpPr>
        <p:spPr>
          <a:xfrm>
            <a:off x="349300" y="450120"/>
            <a:ext cx="3898200" cy="4115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9" name="Google Shape;209;p24"/>
          <p:cNvSpPr txBox="1"/>
          <p:nvPr>
            <p:ph idx="1" type="body"/>
          </p:nvPr>
        </p:nvSpPr>
        <p:spPr>
          <a:xfrm>
            <a:off x="4572000" y="450120"/>
            <a:ext cx="4222800" cy="4115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0" name="Google Shape;21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3">
  <p:cSld name="AUTOLAYOUT_17">
    <p:bg>
      <p:bgPr>
        <a:solidFill>
          <a:srgbClr val="FFFFFF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5"/>
          <p:cNvSpPr txBox="1"/>
          <p:nvPr>
            <p:ph idx="1" type="body"/>
          </p:nvPr>
        </p:nvSpPr>
        <p:spPr>
          <a:xfrm>
            <a:off x="630075" y="992625"/>
            <a:ext cx="3777600" cy="3172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4" name="Google Shape;21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4">
  <p:cSld name="AUTOLAYOUT_19">
    <p:bg>
      <p:bgPr>
        <a:solidFill>
          <a:srgbClr val="FFFFFF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6"/>
          <p:cNvSpPr/>
          <p:nvPr/>
        </p:nvSpPr>
        <p:spPr>
          <a:xfrm>
            <a:off x="673800" y="539250"/>
            <a:ext cx="7796400" cy="4065000"/>
          </a:xfrm>
          <a:prstGeom prst="rect">
            <a:avLst/>
          </a:prstGeom>
          <a:solidFill>
            <a:srgbClr val="FFFFFF"/>
          </a:solidFill>
          <a:ln cap="flat" cmpd="thinThick" w="1143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1">
  <p:cSld name="AUTOLAYOUT_20">
    <p:bg>
      <p:bgPr>
        <a:solidFill>
          <a:srgbClr val="FFFFFF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7"/>
          <p:cNvSpPr/>
          <p:nvPr/>
        </p:nvSpPr>
        <p:spPr>
          <a:xfrm>
            <a:off x="673800" y="539250"/>
            <a:ext cx="7796400" cy="4065000"/>
          </a:xfrm>
          <a:prstGeom prst="rect">
            <a:avLst/>
          </a:prstGeom>
          <a:solidFill>
            <a:srgbClr val="FFFFFF"/>
          </a:solidFill>
          <a:ln cap="flat" cmpd="thinThick" w="1143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Relationship Id="rId4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7"/>
          <p:cNvSpPr txBox="1"/>
          <p:nvPr>
            <p:ph type="title"/>
          </p:nvPr>
        </p:nvSpPr>
        <p:spPr>
          <a:xfrm>
            <a:off x="311400" y="770525"/>
            <a:ext cx="2866800" cy="3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 </a:t>
            </a:r>
            <a:r>
              <a:rPr lang="en"/>
              <a:t>Intrusive Load Monitoring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(DILM):</a:t>
            </a:r>
            <a:endParaRPr/>
          </a:p>
        </p:txBody>
      </p:sp>
      <p:sp>
        <p:nvSpPr>
          <p:cNvPr id="313" name="Google Shape;313;p37"/>
          <p:cNvSpPr txBox="1"/>
          <p:nvPr>
            <p:ph idx="1" type="body"/>
          </p:nvPr>
        </p:nvSpPr>
        <p:spPr>
          <a:xfrm>
            <a:off x="4024825" y="694325"/>
            <a:ext cx="2143800" cy="17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Direct ILM is also known as physical intrusive signatures.</a:t>
            </a:r>
            <a:endParaRPr/>
          </a:p>
        </p:txBody>
      </p:sp>
      <p:sp>
        <p:nvSpPr>
          <p:cNvPr id="314" name="Google Shape;314;p37"/>
          <p:cNvSpPr txBox="1"/>
          <p:nvPr>
            <p:ph idx="2" type="body"/>
          </p:nvPr>
        </p:nvSpPr>
        <p:spPr>
          <a:xfrm>
            <a:off x="6430525" y="694325"/>
            <a:ext cx="2143800" cy="17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physical intrusive signatures can be generated by a small device attached to the power cord of an appliance for measuring the energy consumption by the appliance.</a:t>
            </a:r>
            <a:endParaRPr/>
          </a:p>
        </p:txBody>
      </p:sp>
      <p:sp>
        <p:nvSpPr>
          <p:cNvPr id="315" name="Google Shape;315;p37"/>
          <p:cNvSpPr txBox="1"/>
          <p:nvPr>
            <p:ph idx="3" type="body"/>
          </p:nvPr>
        </p:nvSpPr>
        <p:spPr>
          <a:xfrm>
            <a:off x="4024825" y="2886100"/>
            <a:ext cx="2143800" cy="17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Whenever the appliance is switched on, the device sends signal to the data collector indicating the operating state of the appliances.</a:t>
            </a:r>
            <a:endParaRPr/>
          </a:p>
        </p:txBody>
      </p:sp>
      <p:sp>
        <p:nvSpPr>
          <p:cNvPr id="316" name="Google Shape;316;p37"/>
          <p:cNvSpPr txBox="1"/>
          <p:nvPr>
            <p:ph idx="4" type="body"/>
          </p:nvPr>
        </p:nvSpPr>
        <p:spPr>
          <a:xfrm>
            <a:off x="6430525" y="2886100"/>
            <a:ext cx="2143800" cy="17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power drawn by the appliance can be calculated by measuring the electromagnetic field generated by the flow of the current through the wire.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8"/>
          <p:cNvSpPr txBox="1"/>
          <p:nvPr>
            <p:ph type="title"/>
          </p:nvPr>
        </p:nvSpPr>
        <p:spPr>
          <a:xfrm>
            <a:off x="308775" y="770525"/>
            <a:ext cx="2866800" cy="3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</a:t>
            </a:r>
            <a:r>
              <a:rPr lang="en"/>
              <a:t>irect Intrusive Load Monitoring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(IILM):</a:t>
            </a:r>
            <a:endParaRPr/>
          </a:p>
        </p:txBody>
      </p:sp>
      <p:sp>
        <p:nvSpPr>
          <p:cNvPr id="322" name="Google Shape;322;p38"/>
          <p:cNvSpPr txBox="1"/>
          <p:nvPr>
            <p:ph idx="1" type="body"/>
          </p:nvPr>
        </p:nvSpPr>
        <p:spPr>
          <a:xfrm>
            <a:off x="4022850" y="770525"/>
            <a:ext cx="4919400" cy="38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IILM technique measures non-electrical characteristics, from which each appliance power demand is </a:t>
            </a:r>
            <a:r>
              <a:rPr lang="en"/>
              <a:t>inferred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There are three forms of IILM and they are as follows: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Appliance tagging.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Ambient sensor.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Conditional</a:t>
            </a:r>
            <a:r>
              <a:rPr lang="en"/>
              <a:t> demand analysis.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Appliance tagging is the modification of smart appliance such that a tag displays a unique signal when the appliance turns on or off.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9"/>
          <p:cNvSpPr/>
          <p:nvPr/>
        </p:nvSpPr>
        <p:spPr>
          <a:xfrm>
            <a:off x="1564181" y="1028673"/>
            <a:ext cx="521400" cy="10287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39"/>
          <p:cNvPicPr preferRelativeResize="0"/>
          <p:nvPr/>
        </p:nvPicPr>
        <p:blipFill rotWithShape="1">
          <a:blip r:embed="rId3">
            <a:alphaModFix/>
          </a:blip>
          <a:srcRect b="0" l="28901" r="0" t="0"/>
          <a:stretch/>
        </p:blipFill>
        <p:spPr>
          <a:xfrm>
            <a:off x="2134950" y="203325"/>
            <a:ext cx="6209198" cy="473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D2E9"/>
            </a:gs>
            <a:gs pos="100000">
              <a:srgbClr val="045962"/>
            </a:gs>
          </a:gsLst>
          <a:lin ang="5400012" scaled="0"/>
        </a:gra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4100" y="2953300"/>
            <a:ext cx="3214875" cy="1821062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0"/>
          <p:cNvSpPr txBox="1"/>
          <p:nvPr/>
        </p:nvSpPr>
        <p:spPr>
          <a:xfrm>
            <a:off x="2275475" y="0"/>
            <a:ext cx="6868500" cy="12006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Non-intrusive load monitoring</a:t>
            </a:r>
            <a:endParaRPr sz="25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(Energy disaggregation)</a:t>
            </a:r>
            <a:endParaRPr sz="100">
              <a:solidFill>
                <a:schemeClr val="dk2"/>
              </a:solidFill>
            </a:endParaRPr>
          </a:p>
        </p:txBody>
      </p:sp>
      <p:sp>
        <p:nvSpPr>
          <p:cNvPr id="335" name="Google Shape;335;p40"/>
          <p:cNvSpPr txBox="1"/>
          <p:nvPr/>
        </p:nvSpPr>
        <p:spPr>
          <a:xfrm>
            <a:off x="2275500" y="1372575"/>
            <a:ext cx="68685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“</a:t>
            </a:r>
            <a:r>
              <a:rPr lang="en" sz="22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Process</a:t>
            </a:r>
            <a:r>
              <a:rPr lang="en" sz="22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 of estimating the energy consumed by individual appliances given just a whole-house power meter reading”</a:t>
            </a:r>
            <a:endParaRPr sz="2200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336" name="Google Shape;33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0750" y="2976875"/>
            <a:ext cx="3131600" cy="177389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0"/>
          <p:cNvSpPr/>
          <p:nvPr/>
        </p:nvSpPr>
        <p:spPr>
          <a:xfrm>
            <a:off x="4759625" y="3064275"/>
            <a:ext cx="1323300" cy="58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8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2"/>
          <p:cNvSpPr txBox="1"/>
          <p:nvPr>
            <p:ph type="title"/>
          </p:nvPr>
        </p:nvSpPr>
        <p:spPr>
          <a:xfrm>
            <a:off x="165025" y="151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Non-</a:t>
            </a:r>
            <a:r>
              <a:rPr lang="en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Intrusive Load Monitoring :</a:t>
            </a:r>
            <a:endParaRPr>
              <a:solidFill>
                <a:srgbClr val="FFFF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48" name="Google Shape;348;p42"/>
          <p:cNvSpPr txBox="1"/>
          <p:nvPr>
            <p:ph idx="1" type="body"/>
          </p:nvPr>
        </p:nvSpPr>
        <p:spPr>
          <a:xfrm>
            <a:off x="254250" y="831175"/>
            <a:ext cx="8578200" cy="39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34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1"/>
              <a:buFont typeface="Times New Roman"/>
              <a:buChar char="●"/>
            </a:pPr>
            <a:r>
              <a:rPr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NILM is a process of estimating the energy consumed by individual appliance. It requires only single meter per house. The data is </a:t>
            </a:r>
            <a:r>
              <a:rPr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acquired</a:t>
            </a:r>
            <a:r>
              <a:rPr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from the main </a:t>
            </a:r>
            <a:r>
              <a:rPr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electrical</a:t>
            </a:r>
            <a:r>
              <a:rPr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panel outside the building, hence considered to be non intrusive. 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9" name="Google Shape;34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251" y="2141475"/>
            <a:ext cx="7938350" cy="28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3"/>
          <p:cNvSpPr txBox="1"/>
          <p:nvPr>
            <p:ph type="ctrTitle"/>
          </p:nvPr>
        </p:nvSpPr>
        <p:spPr>
          <a:xfrm>
            <a:off x="323525" y="521325"/>
            <a:ext cx="3464700" cy="133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Framework of NILM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3"/>
          <p:cNvSpPr txBox="1"/>
          <p:nvPr>
            <p:ph idx="1" type="body"/>
          </p:nvPr>
        </p:nvSpPr>
        <p:spPr>
          <a:xfrm>
            <a:off x="323525" y="1990875"/>
            <a:ext cx="3464700" cy="26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6" name="Google Shape;356;p43"/>
          <p:cNvPicPr preferRelativeResize="0"/>
          <p:nvPr/>
        </p:nvPicPr>
        <p:blipFill rotWithShape="1">
          <a:blip r:embed="rId3">
            <a:alphaModFix/>
          </a:blip>
          <a:srcRect b="0" l="13841" r="13841" t="0"/>
          <a:stretch/>
        </p:blipFill>
        <p:spPr>
          <a:xfrm>
            <a:off x="3562350" y="0"/>
            <a:ext cx="5581800" cy="5143500"/>
          </a:xfrm>
          <a:prstGeom prst="parallelogram">
            <a:avLst>
              <a:gd fmla="val 23683" name="adj"/>
            </a:avLst>
          </a:prstGeom>
          <a:noFill/>
          <a:ln>
            <a:noFill/>
          </a:ln>
        </p:spPr>
      </p:pic>
      <p:sp>
        <p:nvSpPr>
          <p:cNvPr id="357" name="Google Shape;357;p43"/>
          <p:cNvSpPr/>
          <p:nvPr/>
        </p:nvSpPr>
        <p:spPr>
          <a:xfrm>
            <a:off x="323525" y="1990875"/>
            <a:ext cx="3464700" cy="487175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eorgia"/>
                <a:ea typeface="Georgia"/>
                <a:cs typeface="Georgia"/>
                <a:sym typeface="Georgia"/>
              </a:rPr>
              <a:t>Data Acquisition.</a:t>
            </a:r>
            <a:endParaRPr b="1" sz="1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8" name="Google Shape;358;p43"/>
          <p:cNvSpPr/>
          <p:nvPr/>
        </p:nvSpPr>
        <p:spPr>
          <a:xfrm>
            <a:off x="1888163" y="2478038"/>
            <a:ext cx="335400" cy="572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3"/>
          <p:cNvSpPr/>
          <p:nvPr/>
        </p:nvSpPr>
        <p:spPr>
          <a:xfrm>
            <a:off x="323521" y="3050750"/>
            <a:ext cx="3464700" cy="487175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eorgia"/>
                <a:ea typeface="Georgia"/>
                <a:cs typeface="Georgia"/>
                <a:sym typeface="Georgia"/>
              </a:rPr>
              <a:t>Feature Extraction.</a:t>
            </a:r>
            <a:endParaRPr b="1" sz="1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0" name="Google Shape;360;p43"/>
          <p:cNvSpPr/>
          <p:nvPr/>
        </p:nvSpPr>
        <p:spPr>
          <a:xfrm>
            <a:off x="1888175" y="3537925"/>
            <a:ext cx="335400" cy="572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3"/>
          <p:cNvSpPr/>
          <p:nvPr/>
        </p:nvSpPr>
        <p:spPr>
          <a:xfrm>
            <a:off x="323525" y="4110625"/>
            <a:ext cx="3464700" cy="487175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Georgia"/>
                <a:ea typeface="Georgia"/>
                <a:cs typeface="Georgia"/>
                <a:sym typeface="Georgia"/>
              </a:rPr>
              <a:t>Appliance Classification.</a:t>
            </a:r>
            <a:endParaRPr b="1" sz="1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4"/>
          <p:cNvSpPr txBox="1"/>
          <p:nvPr>
            <p:ph idx="1" type="body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total aggregated measurement of the household energy consumption of the individual appliance from the main meter can be estimated </a:t>
            </a: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according the equation: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			</a:t>
            </a:r>
            <a:r>
              <a:rPr lang="en" sz="2700">
                <a:solidFill>
                  <a:schemeClr val="dk1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pₜ = ∑ pᵢ(t) + eₜ</a:t>
            </a:r>
            <a:endParaRPr sz="2700">
              <a:solidFill>
                <a:schemeClr val="dk1"/>
              </a:solidFill>
              <a:highlight>
                <a:srgbClr val="FFFF00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pₜ - aggregate household energy consumption.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pᵢ(t) - is the individual appliance energy consumption at a given period of time t.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eₜ - measurement error and line loss.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Power vs time plot of total appliance data.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7" name="Google Shape;36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3150" y="2259425"/>
            <a:ext cx="4457700" cy="21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5"/>
          <p:cNvSpPr txBox="1"/>
          <p:nvPr>
            <p:ph type="title"/>
          </p:nvPr>
        </p:nvSpPr>
        <p:spPr>
          <a:xfrm>
            <a:off x="165025" y="151675"/>
            <a:ext cx="8520600" cy="6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Classification of Domestic appliances:</a:t>
            </a:r>
            <a:endParaRPr>
              <a:solidFill>
                <a:srgbClr val="FFFF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73" name="Google Shape;373;p45"/>
          <p:cNvSpPr txBox="1"/>
          <p:nvPr>
            <p:ph idx="1" type="body"/>
          </p:nvPr>
        </p:nvSpPr>
        <p:spPr>
          <a:xfrm>
            <a:off x="207375" y="770225"/>
            <a:ext cx="8625000" cy="40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Based on the operation states and working principles the domestic appliances are classified as follows: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4" name="Google Shape;37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400" y="3831400"/>
            <a:ext cx="834575" cy="10171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75" name="Google Shape;375;p45"/>
          <p:cNvGraphicFramePr/>
          <p:nvPr/>
        </p:nvGraphicFramePr>
        <p:xfrm>
          <a:off x="391275" y="1644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{EF7118EA-2DDD-488C-B1AC-DE57AB61CC83}</a:tableStyleId>
              </a:tblPr>
              <a:tblGrid>
                <a:gridCol w="2744850"/>
                <a:gridCol w="2744850"/>
                <a:gridCol w="2744850"/>
              </a:tblGrid>
              <a:tr h="675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lt1"/>
                          </a:solidFill>
                          <a:latin typeface="Maven Pro Medium"/>
                          <a:ea typeface="Maven Pro Medium"/>
                          <a:cs typeface="Maven Pro Medium"/>
                          <a:sym typeface="Maven Pro Medium"/>
                        </a:rPr>
                        <a:t>Two-state appliances</a:t>
                      </a:r>
                      <a:endParaRPr u="sng">
                        <a:solidFill>
                          <a:schemeClr val="lt1"/>
                        </a:solidFill>
                        <a:latin typeface="Maven Pro Medium"/>
                        <a:ea typeface="Maven Pro Medium"/>
                        <a:cs typeface="Maven Pro Medium"/>
                        <a:sym typeface="Maven Pro Mediu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lt1"/>
                          </a:solidFill>
                          <a:latin typeface="Maven Pro Medium"/>
                          <a:ea typeface="Maven Pro Medium"/>
                          <a:cs typeface="Maven Pro Medium"/>
                          <a:sym typeface="Maven Pro Medium"/>
                        </a:rPr>
                        <a:t>Multi-state appliances</a:t>
                      </a:r>
                      <a:endParaRPr u="sng">
                        <a:solidFill>
                          <a:schemeClr val="lt1"/>
                        </a:solidFill>
                        <a:latin typeface="Maven Pro Medium"/>
                        <a:ea typeface="Maven Pro Medium"/>
                        <a:cs typeface="Maven Pro Medium"/>
                        <a:sym typeface="Maven Pro Mediu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lt1"/>
                          </a:solidFill>
                          <a:latin typeface="Maven Pro Medium"/>
                          <a:ea typeface="Maven Pro Medium"/>
                          <a:cs typeface="Maven Pro Medium"/>
                          <a:sym typeface="Maven Pro Medium"/>
                        </a:rPr>
                        <a:t>Continuously</a:t>
                      </a:r>
                      <a:r>
                        <a:rPr lang="en" u="sng">
                          <a:solidFill>
                            <a:schemeClr val="lt1"/>
                          </a:solidFill>
                          <a:latin typeface="Maven Pro Medium"/>
                          <a:ea typeface="Maven Pro Medium"/>
                          <a:cs typeface="Maven Pro Medium"/>
                          <a:sym typeface="Maven Pro Medium"/>
                        </a:rPr>
                        <a:t> varying power appliances</a:t>
                      </a:r>
                      <a:endParaRPr u="sng">
                        <a:solidFill>
                          <a:schemeClr val="lt1"/>
                        </a:solidFill>
                        <a:latin typeface="Maven Pro Medium"/>
                        <a:ea typeface="Maven Pro Medium"/>
                        <a:cs typeface="Maven Pro Medium"/>
                        <a:sym typeface="Maven Pro Mediu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8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aven Pro Medium"/>
                          <a:ea typeface="Maven Pro Medium"/>
                          <a:cs typeface="Maven Pro Medium"/>
                          <a:sym typeface="Maven Pro Medium"/>
                        </a:rPr>
                        <a:t>Appliances which  have only two states of operation either ON or OFF.</a:t>
                      </a:r>
                      <a:endParaRPr>
                        <a:solidFill>
                          <a:schemeClr val="lt1"/>
                        </a:solidFill>
                        <a:latin typeface="Maven Pro Medium"/>
                        <a:ea typeface="Maven Pro Medium"/>
                        <a:cs typeface="Maven Pro Medium"/>
                        <a:sym typeface="Maven Pro Mediu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aven Pro Medium"/>
                          <a:ea typeface="Maven Pro Medium"/>
                          <a:cs typeface="Maven Pro Medium"/>
                          <a:sym typeface="Maven Pro Medium"/>
                        </a:rPr>
                        <a:t>Appliances that have more than two operating states (ON, OFF, and Stand-by mode).They are also known as FSM.</a:t>
                      </a:r>
                      <a:endParaRPr>
                        <a:solidFill>
                          <a:schemeClr val="lt1"/>
                        </a:solidFill>
                        <a:latin typeface="Maven Pro Medium"/>
                        <a:ea typeface="Maven Pro Medium"/>
                        <a:cs typeface="Maven Pro Medium"/>
                        <a:sym typeface="Maven Pro Mediu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aven Pro Medium"/>
                          <a:ea typeface="Maven Pro Medium"/>
                          <a:cs typeface="Maven Pro Medium"/>
                          <a:sym typeface="Maven Pro Medium"/>
                        </a:rPr>
                        <a:t>Appliances that do not consume a constant power, the power consumption varies 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aven Pro Medium"/>
                          <a:ea typeface="Maven Pro Medium"/>
                          <a:cs typeface="Maven Pro Medium"/>
                          <a:sym typeface="Maven Pro Medium"/>
                        </a:rPr>
                        <a:t>continuously</a:t>
                      </a:r>
                      <a:r>
                        <a:rPr lang="en">
                          <a:solidFill>
                            <a:schemeClr val="lt1"/>
                          </a:solidFill>
                          <a:latin typeface="Maven Pro Medium"/>
                          <a:ea typeface="Maven Pro Medium"/>
                          <a:cs typeface="Maven Pro Medium"/>
                          <a:sym typeface="Maven Pro Medium"/>
                        </a:rPr>
                        <a:t>.</a:t>
                      </a:r>
                      <a:endParaRPr>
                        <a:solidFill>
                          <a:schemeClr val="lt1"/>
                        </a:solidFill>
                        <a:latin typeface="Maven Pro Medium"/>
                        <a:ea typeface="Maven Pro Medium"/>
                        <a:cs typeface="Maven Pro Medium"/>
                        <a:sym typeface="Maven Pro Mediu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5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aven Pro Medium"/>
                          <a:ea typeface="Maven Pro Medium"/>
                          <a:cs typeface="Maven Pro Medium"/>
                          <a:sym typeface="Maven Pro Medium"/>
                        </a:rPr>
                        <a:t>Ex:</a:t>
                      </a:r>
                      <a:endParaRPr>
                        <a:solidFill>
                          <a:schemeClr val="lt1"/>
                        </a:solidFill>
                        <a:latin typeface="Maven Pro Medium"/>
                        <a:ea typeface="Maven Pro Medium"/>
                        <a:cs typeface="Maven Pro Medium"/>
                        <a:sym typeface="Maven Pro Medium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Maven Pro Medium"/>
                        <a:ea typeface="Maven Pro Medium"/>
                        <a:cs typeface="Maven Pro Medium"/>
                        <a:sym typeface="Maven Pro Medium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Maven Pro Medium"/>
                        <a:ea typeface="Maven Pro Medium"/>
                        <a:cs typeface="Maven Pro Medium"/>
                        <a:sym typeface="Maven Pro Mediu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aven Pro Medium"/>
                          <a:ea typeface="Maven Pro Medium"/>
                          <a:cs typeface="Maven Pro Medium"/>
                          <a:sym typeface="Maven Pro Medium"/>
                        </a:rPr>
                        <a:t>Ex:</a:t>
                      </a:r>
                      <a:endParaRPr>
                        <a:solidFill>
                          <a:schemeClr val="lt1"/>
                        </a:solidFill>
                        <a:latin typeface="Maven Pro Medium"/>
                        <a:ea typeface="Maven Pro Medium"/>
                        <a:cs typeface="Maven Pro Medium"/>
                        <a:sym typeface="Maven Pro Medium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Maven Pro Medium"/>
                        <a:ea typeface="Maven Pro Medium"/>
                        <a:cs typeface="Maven Pro Medium"/>
                        <a:sym typeface="Maven Pro Mediu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aven Pro Medium"/>
                          <a:ea typeface="Maven Pro Medium"/>
                          <a:cs typeface="Maven Pro Medium"/>
                          <a:sym typeface="Maven Pro Medium"/>
                        </a:rPr>
                        <a:t>Ex:</a:t>
                      </a:r>
                      <a:endParaRPr>
                        <a:solidFill>
                          <a:schemeClr val="lt1"/>
                        </a:solidFill>
                        <a:latin typeface="Maven Pro Medium"/>
                        <a:ea typeface="Maven Pro Medium"/>
                        <a:cs typeface="Maven Pro Medium"/>
                        <a:sym typeface="Maven Pro Medium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Maven Pro Medium"/>
                        <a:ea typeface="Maven Pro Medium"/>
                        <a:cs typeface="Maven Pro Medium"/>
                        <a:sym typeface="Maven Pro Medium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76" name="Google Shape;37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1825" y="3875675"/>
            <a:ext cx="1311225" cy="101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4900" y="3920275"/>
            <a:ext cx="1017125" cy="101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5"/>
          <p:cNvPicPr preferRelativeResize="0"/>
          <p:nvPr/>
        </p:nvPicPr>
        <p:blipFill rotWithShape="1">
          <a:blip r:embed="rId6">
            <a:alphaModFix/>
          </a:blip>
          <a:srcRect b="0" l="4825" r="0" t="11878"/>
          <a:stretch/>
        </p:blipFill>
        <p:spPr>
          <a:xfrm>
            <a:off x="4572000" y="3875675"/>
            <a:ext cx="1194826" cy="110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64650" y="3948375"/>
            <a:ext cx="1017125" cy="1033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10500" y="3989050"/>
            <a:ext cx="1194825" cy="95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6"/>
          <p:cNvSpPr txBox="1"/>
          <p:nvPr>
            <p:ph type="title"/>
          </p:nvPr>
        </p:nvSpPr>
        <p:spPr>
          <a:xfrm>
            <a:off x="511275" y="714476"/>
            <a:ext cx="2533800" cy="22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Appliances Types Based on their Energy Consumption Pattern</a:t>
            </a:r>
            <a:endParaRPr/>
          </a:p>
        </p:txBody>
      </p:sp>
      <p:pic>
        <p:nvPicPr>
          <p:cNvPr id="386" name="Google Shape;386;p46"/>
          <p:cNvPicPr preferRelativeResize="0"/>
          <p:nvPr/>
        </p:nvPicPr>
        <p:blipFill rotWithShape="1">
          <a:blip r:embed="rId3">
            <a:alphaModFix/>
          </a:blip>
          <a:srcRect b="-24393" l="0" r="0" t="0"/>
          <a:stretch/>
        </p:blipFill>
        <p:spPr>
          <a:xfrm>
            <a:off x="4072725" y="1408375"/>
            <a:ext cx="4305300" cy="251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9"/>
          <p:cNvSpPr txBox="1"/>
          <p:nvPr/>
        </p:nvSpPr>
        <p:spPr>
          <a:xfrm>
            <a:off x="0" y="39500"/>
            <a:ext cx="5075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3F3F3"/>
                </a:solidFill>
                <a:latin typeface="Comic Sans MS"/>
                <a:ea typeface="Comic Sans MS"/>
                <a:cs typeface="Comic Sans MS"/>
                <a:sym typeface="Comic Sans MS"/>
              </a:rPr>
              <a:t>Mini Project By:</a:t>
            </a:r>
            <a:endParaRPr/>
          </a:p>
        </p:txBody>
      </p:sp>
      <p:pic>
        <p:nvPicPr>
          <p:cNvPr id="235" name="Google Shape;23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2150" y="118500"/>
            <a:ext cx="371475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9"/>
          <p:cNvSpPr txBox="1"/>
          <p:nvPr/>
        </p:nvSpPr>
        <p:spPr>
          <a:xfrm>
            <a:off x="112900" y="3545050"/>
            <a:ext cx="40344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38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KIRAN D(18BEC022)</a:t>
            </a:r>
            <a:endParaRPr sz="2038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38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NIKHIL S A(18BEC033)</a:t>
            </a:r>
            <a:endParaRPr sz="2038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38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NITHIN R(18BEC034)</a:t>
            </a:r>
            <a:endParaRPr sz="2038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38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P. BHANU PRAKASH(18BEC035)</a:t>
            </a:r>
            <a:endParaRPr sz="2038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7" name="Google Shape;237;p29"/>
          <p:cNvSpPr txBox="1"/>
          <p:nvPr/>
        </p:nvSpPr>
        <p:spPr>
          <a:xfrm>
            <a:off x="5826100" y="3787900"/>
            <a:ext cx="2939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lang="en" sz="25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Guide:		Dr. Prakash Pawar</a:t>
            </a:r>
            <a:endParaRPr sz="25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7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Acquisition:</a:t>
            </a:r>
            <a:endParaRPr/>
          </a:p>
        </p:txBody>
      </p:sp>
      <p:sp>
        <p:nvSpPr>
          <p:cNvPr id="392" name="Google Shape;392;p47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acquisition</a:t>
            </a:r>
            <a:r>
              <a:rPr lang="en"/>
              <a:t> is a stage of obtaining aggregated load </a:t>
            </a:r>
            <a:r>
              <a:rPr lang="en"/>
              <a:t>measurements</a:t>
            </a:r>
            <a:r>
              <a:rPr lang="en"/>
              <a:t> from the household at a given time interval.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During this stage, voltage and current measurements are obtained and processed to produce the power metrics.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steady-state or transient changes in the pre-processed signals, corresponds to the operation of individual appliances.</a:t>
            </a:r>
            <a:endParaRPr/>
          </a:p>
        </p:txBody>
      </p:sp>
      <p:pic>
        <p:nvPicPr>
          <p:cNvPr id="393" name="Google Shape;39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75" y="1776225"/>
            <a:ext cx="2952550" cy="254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8"/>
          <p:cNvSpPr txBox="1"/>
          <p:nvPr>
            <p:ph type="title"/>
          </p:nvPr>
        </p:nvSpPr>
        <p:spPr>
          <a:xfrm>
            <a:off x="349300" y="450120"/>
            <a:ext cx="3898200" cy="41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</a:t>
            </a:r>
            <a:endParaRPr/>
          </a:p>
        </p:txBody>
      </p:sp>
      <p:sp>
        <p:nvSpPr>
          <p:cNvPr id="399" name="Google Shape;399;p48"/>
          <p:cNvSpPr txBox="1"/>
          <p:nvPr>
            <p:ph idx="1" type="body"/>
          </p:nvPr>
        </p:nvSpPr>
        <p:spPr>
          <a:xfrm>
            <a:off x="4572000" y="450120"/>
            <a:ext cx="4222800" cy="41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meters are used to collect and measure the total household load based on the time interval specified by the </a:t>
            </a:r>
            <a:r>
              <a:rPr lang="en"/>
              <a:t>researchers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When an appliance switched ON or OFF, power samples changes and a new steady power level is established.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There are two types of power meters for load </a:t>
            </a:r>
            <a:r>
              <a:rPr lang="en"/>
              <a:t>acquisition</a:t>
            </a:r>
            <a:r>
              <a:rPr lang="en"/>
              <a:t> and they are as follows:</a:t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arenR"/>
            </a:pPr>
            <a:r>
              <a:rPr lang="en"/>
              <a:t>Low-frequency energy meters.(KHz)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"/>
              <a:t>High-frequency energy meters.(10-100MHz)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00" name="Google Shape;40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563" y="748975"/>
            <a:ext cx="2863675" cy="364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9"/>
          <p:cNvSpPr txBox="1"/>
          <p:nvPr>
            <p:ph idx="1" type="body"/>
          </p:nvPr>
        </p:nvSpPr>
        <p:spPr>
          <a:xfrm rot="-839739">
            <a:off x="991" y="-368"/>
            <a:ext cx="8831986" cy="5143817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4300">
                <a:solidFill>
                  <a:srgbClr val="FFFFFF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Feature Extraction ?</a:t>
            </a:r>
            <a:endParaRPr sz="4300">
              <a:solidFill>
                <a:srgbClr val="FFFFFF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0"/>
          <p:cNvSpPr txBox="1"/>
          <p:nvPr>
            <p:ph idx="1" type="body"/>
          </p:nvPr>
        </p:nvSpPr>
        <p:spPr>
          <a:xfrm>
            <a:off x="630075" y="992625"/>
            <a:ext cx="3777600" cy="31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>
                <a:latin typeface="Maven Pro Medium"/>
                <a:ea typeface="Maven Pro Medium"/>
                <a:cs typeface="Maven Pro Medium"/>
                <a:sym typeface="Maven Pro Medium"/>
              </a:rPr>
              <a:t>Appliance identification can be made by using an  algorithm and </a:t>
            </a:r>
            <a:r>
              <a:rPr lang="en" sz="1900">
                <a:latin typeface="Maven Pro Medium"/>
                <a:ea typeface="Maven Pro Medium"/>
                <a:cs typeface="Maven Pro Medium"/>
                <a:sym typeface="Maven Pro Medium"/>
              </a:rPr>
              <a:t>comparing</a:t>
            </a:r>
            <a:r>
              <a:rPr lang="en" sz="1900">
                <a:latin typeface="Maven Pro Medium"/>
                <a:ea typeface="Maven Pro Medium"/>
                <a:cs typeface="Maven Pro Medium"/>
                <a:sym typeface="Maven Pro Medium"/>
              </a:rPr>
              <a:t> the energy consumption of each appliance with known features of a typical appliances in the data.</a:t>
            </a:r>
            <a:endParaRPr sz="1900"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pic>
        <p:nvPicPr>
          <p:cNvPr id="411" name="Google Shape;411;p50"/>
          <p:cNvPicPr preferRelativeResize="0"/>
          <p:nvPr/>
        </p:nvPicPr>
        <p:blipFill rotWithShape="1">
          <a:blip r:embed="rId3">
            <a:alphaModFix/>
          </a:blip>
          <a:srcRect b="28498" l="44062" r="0" t="1153"/>
          <a:stretch/>
        </p:blipFill>
        <p:spPr>
          <a:xfrm>
            <a:off x="5210513" y="1208425"/>
            <a:ext cx="3475800" cy="2956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1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5555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Reference Energy Disaggregation Data Set (</a:t>
            </a:r>
            <a:r>
              <a:rPr lang="en" sz="2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REDD</a:t>
            </a:r>
            <a:r>
              <a:rPr lang="en" sz="2000">
                <a:solidFill>
                  <a:srgbClr val="55555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)</a:t>
            </a:r>
            <a:r>
              <a:rPr lang="en" sz="2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</a:t>
            </a:r>
            <a:endParaRPr sz="20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17" name="Google Shape;417;p51"/>
          <p:cNvSpPr txBox="1"/>
          <p:nvPr>
            <p:ph idx="1" type="body"/>
          </p:nvPr>
        </p:nvSpPr>
        <p:spPr>
          <a:xfrm>
            <a:off x="0" y="572700"/>
            <a:ext cx="9144000" cy="4570800"/>
          </a:xfrm>
          <a:prstGeom prst="rect">
            <a:avLst/>
          </a:prstGeom>
          <a:solidFill>
            <a:srgbClr val="6D9EEB"/>
          </a:solidFill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8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REDD data-set contains several weeks of power data for 6 different homes.</a:t>
            </a:r>
            <a:endParaRPr sz="2258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58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directory</a:t>
            </a:r>
            <a:r>
              <a:rPr lang="en" sz="2258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258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contains average power readings for the two power mains and the individual circuits of the house.</a:t>
            </a:r>
            <a:endParaRPr sz="2258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58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house_{1..6}-- directories for each house.</a:t>
            </a:r>
            <a:endParaRPr sz="2258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82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82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6163"/>
              <a:buFont typeface="Arial"/>
              <a:buNone/>
            </a:pPr>
            <a:r>
              <a:t/>
            </a:r>
            <a:endParaRPr sz="2382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8" name="Google Shape;41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925" y="1913325"/>
            <a:ext cx="5076149" cy="313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52"/>
          <p:cNvPicPr preferRelativeResize="0"/>
          <p:nvPr/>
        </p:nvPicPr>
        <p:blipFill rotWithShape="1">
          <a:blip r:embed="rId3">
            <a:alphaModFix/>
          </a:blip>
          <a:srcRect b="11983" l="0" r="0" t="6715"/>
          <a:stretch/>
        </p:blipFill>
        <p:spPr>
          <a:xfrm>
            <a:off x="621900" y="469525"/>
            <a:ext cx="7939300" cy="420445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2"/>
          <p:cNvSpPr txBox="1"/>
          <p:nvPr/>
        </p:nvSpPr>
        <p:spPr>
          <a:xfrm>
            <a:off x="19550" y="9775"/>
            <a:ext cx="91440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82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82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channel_{1..k}.dat -- time and wattage readings for each channel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425" name="Google Shape;425;p52"/>
          <p:cNvSpPr txBox="1"/>
          <p:nvPr/>
        </p:nvSpPr>
        <p:spPr>
          <a:xfrm>
            <a:off x="59000" y="4673975"/>
            <a:ext cx="906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Each channel_i.dat file contains UTC timestamps (as integers) and power readings.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53"/>
          <p:cNvPicPr preferRelativeResize="0"/>
          <p:nvPr/>
        </p:nvPicPr>
        <p:blipFill rotWithShape="1">
          <a:blip r:embed="rId3">
            <a:alphaModFix/>
          </a:blip>
          <a:srcRect b="17918" l="0" r="0" t="0"/>
          <a:stretch/>
        </p:blipFill>
        <p:spPr>
          <a:xfrm>
            <a:off x="557900" y="466075"/>
            <a:ext cx="8067299" cy="434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3"/>
          <p:cNvSpPr txBox="1"/>
          <p:nvPr/>
        </p:nvSpPr>
        <p:spPr>
          <a:xfrm>
            <a:off x="19550" y="39125"/>
            <a:ext cx="91440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82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Labels.dat file -- device category labels for every channel.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/>
          <p:nvPr>
            <p:ph type="title"/>
          </p:nvPr>
        </p:nvSpPr>
        <p:spPr>
          <a:xfrm rot="-5400000">
            <a:off x="-620225" y="1797500"/>
            <a:ext cx="4064100" cy="150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Contents:</a:t>
            </a:r>
            <a:endParaRPr/>
          </a:p>
        </p:txBody>
      </p:sp>
      <p:sp>
        <p:nvSpPr>
          <p:cNvPr id="243" name="Google Shape;243;p30"/>
          <p:cNvSpPr txBox="1"/>
          <p:nvPr>
            <p:ph idx="1" type="body"/>
          </p:nvPr>
        </p:nvSpPr>
        <p:spPr>
          <a:xfrm>
            <a:off x="2601000" y="518875"/>
            <a:ext cx="5913300" cy="40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/>
              <a:t>Load monitoring.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/>
              <a:t>Need for load monitoring.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/>
              <a:t>Why it matters?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/>
              <a:t>Types of load monitoring.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/>
              <a:t>Intrusive load monitoring(ILM).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/>
              <a:t>Direct </a:t>
            </a:r>
            <a:r>
              <a:rPr lang="en"/>
              <a:t>Intrusive load monitoring(DILM).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/>
              <a:t>Indirect Intrusive load monitoring(IILM).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/>
              <a:t>Non-Intrusive load monitoring(NILM).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/>
              <a:t>General framework of NILM.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/>
              <a:t>Classification of Domestic appliances.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/>
              <a:t>Data Acquisition.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/>
              <a:t>Feature extraction.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/>
              <a:t>About the REDD dataset.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1"/>
          <p:cNvPicPr preferRelativeResize="0"/>
          <p:nvPr/>
        </p:nvPicPr>
        <p:blipFill rotWithShape="1">
          <a:blip r:embed="rId3">
            <a:alphaModFix/>
          </a:blip>
          <a:srcRect b="0" l="5172" r="5181" t="0"/>
          <a:stretch/>
        </p:blipFill>
        <p:spPr>
          <a:xfrm>
            <a:off x="3278400" y="0"/>
            <a:ext cx="58656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1"/>
          <p:cNvSpPr txBox="1"/>
          <p:nvPr>
            <p:ph type="title"/>
          </p:nvPr>
        </p:nvSpPr>
        <p:spPr>
          <a:xfrm>
            <a:off x="311700" y="1153900"/>
            <a:ext cx="2655000" cy="8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What is Load Monitoring :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50" name="Google Shape;250;p31"/>
          <p:cNvSpPr txBox="1"/>
          <p:nvPr>
            <p:ph idx="1" type="body"/>
          </p:nvPr>
        </p:nvSpPr>
        <p:spPr>
          <a:xfrm>
            <a:off x="311700" y="2022050"/>
            <a:ext cx="2655000" cy="29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</a:rPr>
              <a:t>Load monitoring and identification is a method of determining electrical energy consumption and operation condition of individual appliances based on the analysis of composite load measured from the main power meter of the building.</a:t>
            </a:r>
            <a:endParaRPr sz="11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lt2"/>
                </a:solidFill>
              </a:rPr>
              <a:t>They can supply information such as type of load, electricity, and consumption details and running conditions of the appliances to both customer and utility. </a:t>
            </a:r>
            <a:endParaRPr sz="11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 txBox="1"/>
          <p:nvPr>
            <p:ph type="title"/>
          </p:nvPr>
        </p:nvSpPr>
        <p:spPr>
          <a:xfrm>
            <a:off x="308775" y="770525"/>
            <a:ext cx="2866800" cy="3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For Load Monitoring</a:t>
            </a:r>
            <a:r>
              <a:rPr lang="en"/>
              <a:t> </a:t>
            </a:r>
            <a:r>
              <a:rPr lang="en"/>
              <a:t>:</a:t>
            </a:r>
            <a:endParaRPr/>
          </a:p>
        </p:txBody>
      </p:sp>
      <p:sp>
        <p:nvSpPr>
          <p:cNvPr id="256" name="Google Shape;256;p32"/>
          <p:cNvSpPr txBox="1"/>
          <p:nvPr>
            <p:ph idx="1" type="body"/>
          </p:nvPr>
        </p:nvSpPr>
        <p:spPr>
          <a:xfrm>
            <a:off x="4022850" y="770525"/>
            <a:ext cx="4919400" cy="38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Energy conservation is a challenging issue.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Goal of load monitoring is to perform detailed energy sensing and to provide information on the energy spent.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It can be used to formulate load plan strategies for optimal energy utilization.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Appliance Load Monitoring (ALM) leads to identification of high energy consuming appliances.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Reduction in energy wastage can be achieved through monitoring of energy consumption and relaying of this information back to customers.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200" y="1839900"/>
            <a:ext cx="2566975" cy="312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7285" y="1560548"/>
            <a:ext cx="3109425" cy="20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3"/>
          <p:cNvSpPr/>
          <p:nvPr/>
        </p:nvSpPr>
        <p:spPr>
          <a:xfrm>
            <a:off x="2225275" y="2400600"/>
            <a:ext cx="792000" cy="342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3"/>
          <p:cNvSpPr/>
          <p:nvPr/>
        </p:nvSpPr>
        <p:spPr>
          <a:xfrm>
            <a:off x="778075" y="2117100"/>
            <a:ext cx="1447200" cy="9093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4125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understand bills</a:t>
            </a:r>
            <a:endParaRPr>
              <a:solidFill>
                <a:srgbClr val="CC412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65" name="Google Shape;265;p33"/>
          <p:cNvSpPr/>
          <p:nvPr/>
        </p:nvSpPr>
        <p:spPr>
          <a:xfrm>
            <a:off x="6918700" y="2117100"/>
            <a:ext cx="1447200" cy="9093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4125"/>
                </a:solidFill>
                <a:latin typeface="Comic Sans MS"/>
                <a:ea typeface="Comic Sans MS"/>
                <a:cs typeface="Comic Sans MS"/>
                <a:sym typeface="Comic Sans MS"/>
              </a:rPr>
              <a:t>Plan your monthly</a:t>
            </a:r>
            <a:endParaRPr>
              <a:solidFill>
                <a:srgbClr val="CC4125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4125"/>
                </a:solidFill>
                <a:latin typeface="Comic Sans MS"/>
                <a:ea typeface="Comic Sans MS"/>
                <a:cs typeface="Comic Sans MS"/>
                <a:sym typeface="Comic Sans MS"/>
              </a:rPr>
              <a:t>budget </a:t>
            </a:r>
            <a:endParaRPr>
              <a:solidFill>
                <a:srgbClr val="CC412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66" name="Google Shape;266;p33"/>
          <p:cNvSpPr/>
          <p:nvPr/>
        </p:nvSpPr>
        <p:spPr>
          <a:xfrm>
            <a:off x="6126700" y="2400600"/>
            <a:ext cx="792000" cy="34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3"/>
          <p:cNvSpPr/>
          <p:nvPr/>
        </p:nvSpPr>
        <p:spPr>
          <a:xfrm>
            <a:off x="4320438" y="998950"/>
            <a:ext cx="503100" cy="5616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3"/>
          <p:cNvSpPr/>
          <p:nvPr/>
        </p:nvSpPr>
        <p:spPr>
          <a:xfrm>
            <a:off x="3848400" y="89650"/>
            <a:ext cx="1447200" cy="9093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4125"/>
                </a:solidFill>
                <a:latin typeface="Comic Sans MS"/>
                <a:ea typeface="Comic Sans MS"/>
                <a:cs typeface="Comic Sans MS"/>
                <a:sym typeface="Comic Sans MS"/>
              </a:rPr>
              <a:t>Improve relationship with customers</a:t>
            </a:r>
            <a:endParaRPr>
              <a:solidFill>
                <a:srgbClr val="CC412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69" name="Google Shape;269;p33"/>
          <p:cNvSpPr/>
          <p:nvPr/>
        </p:nvSpPr>
        <p:spPr>
          <a:xfrm>
            <a:off x="4320425" y="3582950"/>
            <a:ext cx="503100" cy="561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3"/>
          <p:cNvSpPr/>
          <p:nvPr/>
        </p:nvSpPr>
        <p:spPr>
          <a:xfrm>
            <a:off x="3848400" y="4144550"/>
            <a:ext cx="1447200" cy="9093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4125"/>
                </a:solidFill>
                <a:latin typeface="Comic Sans MS"/>
                <a:ea typeface="Comic Sans MS"/>
                <a:cs typeface="Comic Sans MS"/>
                <a:sym typeface="Comic Sans MS"/>
              </a:rPr>
              <a:t>Be able to make a financial decision for when to use a appliance.</a:t>
            </a:r>
            <a:endParaRPr sz="1200">
              <a:solidFill>
                <a:srgbClr val="CC4125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/>
          <p:nvPr>
            <p:ph type="title"/>
          </p:nvPr>
        </p:nvSpPr>
        <p:spPr>
          <a:xfrm>
            <a:off x="312850" y="1069200"/>
            <a:ext cx="3942600" cy="30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Load Monitoring :</a:t>
            </a:r>
            <a:endParaRPr/>
          </a:p>
        </p:txBody>
      </p:sp>
      <p:sp>
        <p:nvSpPr>
          <p:cNvPr id="276" name="Google Shape;276;p34"/>
          <p:cNvSpPr txBox="1"/>
          <p:nvPr>
            <p:ph idx="1" type="body"/>
          </p:nvPr>
        </p:nvSpPr>
        <p:spPr>
          <a:xfrm>
            <a:off x="4891175" y="1069200"/>
            <a:ext cx="3942600" cy="30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Load Monitoring technique can be generally grouped into two types and they are as follows:</a:t>
            </a:r>
            <a:endParaRPr/>
          </a:p>
          <a:p>
            <a:pPr indent="-304165" lvl="0" marL="457200" rtl="0" algn="l">
              <a:spcBef>
                <a:spcPts val="1600"/>
              </a:spcBef>
              <a:spcAft>
                <a:spcPts val="0"/>
              </a:spcAft>
              <a:buSzPct val="100000"/>
              <a:buAutoNum type="arabicParenR"/>
            </a:pPr>
            <a:r>
              <a:rPr lang="en"/>
              <a:t>Intrusive</a:t>
            </a:r>
            <a:r>
              <a:rPr lang="en"/>
              <a:t> Load Monitoring.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a. Direct Intrusive Load Monitoring.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b. Indirect Intrusive Load Monitoring.</a:t>
            </a:r>
            <a:endParaRPr/>
          </a:p>
          <a:p>
            <a:pPr indent="-304165" lvl="0" marL="457200" rtl="0" algn="l">
              <a:spcBef>
                <a:spcPts val="1600"/>
              </a:spcBef>
              <a:spcAft>
                <a:spcPts val="0"/>
              </a:spcAft>
              <a:buSzPct val="100000"/>
              <a:buAutoNum type="arabicParenR"/>
            </a:pPr>
            <a:r>
              <a:rPr lang="en"/>
              <a:t>Non- Intrusive Load Monitoring.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 txBox="1"/>
          <p:nvPr>
            <p:ph type="title"/>
          </p:nvPr>
        </p:nvSpPr>
        <p:spPr>
          <a:xfrm>
            <a:off x="165025" y="151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Intrusive Load </a:t>
            </a:r>
            <a:r>
              <a:rPr lang="en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Monitoring :</a:t>
            </a:r>
            <a:endParaRPr>
              <a:solidFill>
                <a:srgbClr val="FFFF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2" name="Google Shape;282;p35"/>
          <p:cNvSpPr txBox="1"/>
          <p:nvPr>
            <p:ph idx="1" type="body"/>
          </p:nvPr>
        </p:nvSpPr>
        <p:spPr>
          <a:xfrm>
            <a:off x="254250" y="831175"/>
            <a:ext cx="8578200" cy="39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3657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Intrusive load monitoring measures the energy consumption of an appliance by connecting power meter to each appliance in the household.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7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adequately monitor appliances sensors are installed at each appliance to be monitored and once the appliance recorder receives a sensor message, it immediately records the load data and delivers them to the data centre for further analysis.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7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it requires entering the house, thus the system is </a:t>
            </a: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referred</a:t>
            </a: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as intrusive.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7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 of ILM imposes high costs and complex installation procedures.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7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ILM provides accurate results. 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7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ILM is further classified into two types and they are as follows: Direct Intrusive Load Monitoring(DILM) and Indirect </a:t>
            </a: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Intrusive Load Monitoring(IILM).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6"/>
          <p:cNvSpPr txBox="1"/>
          <p:nvPr>
            <p:ph idx="1" type="body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FFFF00"/>
                </a:solidFill>
                <a:highlight>
                  <a:schemeClr val="dk1"/>
                </a:highlight>
                <a:latin typeface="Comic Sans MS"/>
                <a:ea typeface="Comic Sans MS"/>
                <a:cs typeface="Comic Sans MS"/>
                <a:sym typeface="Comic Sans MS"/>
              </a:rPr>
              <a:t>Intrusive Load Monitoring</a:t>
            </a:r>
            <a:r>
              <a:rPr lang="en" sz="28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8" name="Google Shape;288;p36"/>
          <p:cNvPicPr preferRelativeResize="0"/>
          <p:nvPr/>
        </p:nvPicPr>
        <p:blipFill rotWithShape="1">
          <a:blip r:embed="rId3">
            <a:alphaModFix/>
          </a:blip>
          <a:srcRect b="0" l="13288" r="12306" t="0"/>
          <a:stretch/>
        </p:blipFill>
        <p:spPr>
          <a:xfrm>
            <a:off x="494575" y="615475"/>
            <a:ext cx="1329825" cy="162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6"/>
          <p:cNvPicPr preferRelativeResize="0"/>
          <p:nvPr/>
        </p:nvPicPr>
        <p:blipFill rotWithShape="1">
          <a:blip r:embed="rId4">
            <a:alphaModFix/>
          </a:blip>
          <a:srcRect b="0" l="23646" r="20948" t="0"/>
          <a:stretch/>
        </p:blipFill>
        <p:spPr>
          <a:xfrm>
            <a:off x="2439850" y="615475"/>
            <a:ext cx="1033100" cy="162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6"/>
          <p:cNvPicPr preferRelativeResize="0"/>
          <p:nvPr/>
        </p:nvPicPr>
        <p:blipFill rotWithShape="1">
          <a:blip r:embed="rId5">
            <a:alphaModFix/>
          </a:blip>
          <a:srcRect b="0" l="22748" r="22236" t="0"/>
          <a:stretch/>
        </p:blipFill>
        <p:spPr>
          <a:xfrm>
            <a:off x="4088400" y="615475"/>
            <a:ext cx="1033101" cy="162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6950" y="1019925"/>
            <a:ext cx="2719025" cy="1222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6"/>
          <p:cNvSpPr/>
          <p:nvPr/>
        </p:nvSpPr>
        <p:spPr>
          <a:xfrm>
            <a:off x="1022088" y="2242050"/>
            <a:ext cx="274800" cy="4617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6"/>
          <p:cNvSpPr/>
          <p:nvPr/>
        </p:nvSpPr>
        <p:spPr>
          <a:xfrm>
            <a:off x="2818988" y="2242050"/>
            <a:ext cx="274800" cy="4617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6"/>
          <p:cNvSpPr/>
          <p:nvPr/>
        </p:nvSpPr>
        <p:spPr>
          <a:xfrm>
            <a:off x="4467538" y="2242050"/>
            <a:ext cx="274800" cy="4617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6"/>
          <p:cNvSpPr/>
          <p:nvPr/>
        </p:nvSpPr>
        <p:spPr>
          <a:xfrm>
            <a:off x="6959063" y="2242050"/>
            <a:ext cx="274800" cy="4617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2938" y="2703750"/>
            <a:ext cx="1033099" cy="7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39850" y="2703750"/>
            <a:ext cx="1033099" cy="7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88400" y="2703750"/>
            <a:ext cx="1033099" cy="7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79925" y="2703750"/>
            <a:ext cx="1033099" cy="74592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6"/>
          <p:cNvSpPr/>
          <p:nvPr/>
        </p:nvSpPr>
        <p:spPr>
          <a:xfrm>
            <a:off x="1022100" y="3449675"/>
            <a:ext cx="274800" cy="461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6"/>
          <p:cNvSpPr/>
          <p:nvPr/>
        </p:nvSpPr>
        <p:spPr>
          <a:xfrm>
            <a:off x="2819000" y="3449675"/>
            <a:ext cx="274800" cy="461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6"/>
          <p:cNvSpPr/>
          <p:nvPr/>
        </p:nvSpPr>
        <p:spPr>
          <a:xfrm>
            <a:off x="4467550" y="3449675"/>
            <a:ext cx="274800" cy="461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6"/>
          <p:cNvSpPr/>
          <p:nvPr/>
        </p:nvSpPr>
        <p:spPr>
          <a:xfrm>
            <a:off x="6959075" y="3449675"/>
            <a:ext cx="274800" cy="461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36"/>
          <p:cNvPicPr preferRelativeResize="0"/>
          <p:nvPr/>
        </p:nvPicPr>
        <p:blipFill rotWithShape="1">
          <a:blip r:embed="rId8">
            <a:alphaModFix/>
          </a:blip>
          <a:srcRect b="47433" l="14426" r="7338" t="8120"/>
          <a:stretch/>
        </p:blipFill>
        <p:spPr>
          <a:xfrm>
            <a:off x="324225" y="3911375"/>
            <a:ext cx="1670549" cy="98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6"/>
          <p:cNvPicPr preferRelativeResize="0"/>
          <p:nvPr/>
        </p:nvPicPr>
        <p:blipFill rotWithShape="1">
          <a:blip r:embed="rId9">
            <a:alphaModFix/>
          </a:blip>
          <a:srcRect b="1097" l="12989" r="32200" t="48070"/>
          <a:stretch/>
        </p:blipFill>
        <p:spPr>
          <a:xfrm>
            <a:off x="2158225" y="3911375"/>
            <a:ext cx="1596350" cy="98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 rotWithShape="1">
          <a:blip r:embed="rId8">
            <a:alphaModFix/>
          </a:blip>
          <a:srcRect b="47433" l="14426" r="7338" t="8120"/>
          <a:stretch/>
        </p:blipFill>
        <p:spPr>
          <a:xfrm>
            <a:off x="6261200" y="3911375"/>
            <a:ext cx="1670549" cy="98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6"/>
          <p:cNvPicPr preferRelativeResize="0"/>
          <p:nvPr/>
        </p:nvPicPr>
        <p:blipFill rotWithShape="1">
          <a:blip r:embed="rId9">
            <a:alphaModFix/>
          </a:blip>
          <a:srcRect b="1097" l="12989" r="32200" t="48070"/>
          <a:stretch/>
        </p:blipFill>
        <p:spPr>
          <a:xfrm>
            <a:off x="4088400" y="3911375"/>
            <a:ext cx="1596350" cy="989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